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7" r:id="rId1"/>
  </p:sldMasterIdLst>
  <p:sldIdLst>
    <p:sldId id="296" r:id="rId2"/>
    <p:sldId id="298" r:id="rId3"/>
    <p:sldId id="295" r:id="rId4"/>
    <p:sldId id="263" r:id="rId5"/>
    <p:sldId id="284" r:id="rId6"/>
    <p:sldId id="302" r:id="rId7"/>
    <p:sldId id="299" r:id="rId8"/>
    <p:sldId id="285" r:id="rId9"/>
    <p:sldId id="301" r:id="rId10"/>
    <p:sldId id="289" r:id="rId11"/>
    <p:sldId id="303" r:id="rId12"/>
    <p:sldId id="291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60" autoAdjust="0"/>
  </p:normalViewPr>
  <p:slideViewPr>
    <p:cSldViewPr>
      <p:cViewPr varScale="1">
        <p:scale>
          <a:sx n="100" d="100"/>
          <a:sy n="100" d="100"/>
        </p:scale>
        <p:origin x="-21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3D06217D-1895-44A0-8899-FC78A6B5C85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2B2A06F-B476-4E92-A751-572CF14B757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2575AF7-8A37-4639-8800-9069FD53552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245D8F6-23A2-4612-9641-7ACE8CAB419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5EE5688-13BE-46D0-84D1-D220650C370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2C19F75-E5F1-4FF0-92C5-690F47E4FF1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29DEDEB-8E90-4076-B560-CBFD2425424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55FFB27-40CD-4C9D-AF6B-627803609B2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C999E13-726E-405F-940F-A003DB8F348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1D29B5E-E7CF-4B54-935C-82D080AB07E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CF46729E-D17C-45A8-AC83-45B00150624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80F706C0-A027-4DE4-901F-5DBBA24111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8" r:id="rId1"/>
    <p:sldLayoutId id="2147483849" r:id="rId2"/>
    <p:sldLayoutId id="2147483850" r:id="rId3"/>
    <p:sldLayoutId id="2147483851" r:id="rId4"/>
    <p:sldLayoutId id="2147483852" r:id="rId5"/>
    <p:sldLayoutId id="2147483853" r:id="rId6"/>
    <p:sldLayoutId id="2147483854" r:id="rId7"/>
    <p:sldLayoutId id="2147483855" r:id="rId8"/>
    <p:sldLayoutId id="2147483856" r:id="rId9"/>
    <p:sldLayoutId id="2147483857" r:id="rId10"/>
    <p:sldLayoutId id="2147483858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214422"/>
            <a:ext cx="8643998" cy="1829761"/>
          </a:xfrm>
        </p:spPr>
        <p:txBody>
          <a:bodyPr>
            <a:normAutofit fontScale="90000"/>
          </a:bodyPr>
          <a:lstStyle/>
          <a:p>
            <a:r>
              <a:rPr lang="ru-RU" sz="8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ЛИДЕРСТВО:</a:t>
            </a:r>
            <a:br>
              <a:rPr lang="ru-RU" sz="8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</a:br>
            <a:r>
              <a:rPr lang="ru-RU" sz="53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искусство добиваться успеха</a:t>
            </a:r>
            <a:endParaRPr lang="ru-RU" sz="53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3611606"/>
            <a:ext cx="8501122" cy="1389029"/>
          </a:xfrm>
        </p:spPr>
        <p:txBody>
          <a:bodyPr>
            <a:normAutofit fontScale="47500" lnSpcReduction="20000"/>
          </a:bodyPr>
          <a:lstStyle/>
          <a:p>
            <a:pPr algn="ctr"/>
            <a:endParaRPr lang="ru-RU" sz="2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  <a:p>
            <a:pPr algn="ctr"/>
            <a:r>
              <a:rPr lang="ru-RU" sz="5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Михаил Топалов</a:t>
            </a:r>
          </a:p>
          <a:p>
            <a:pPr algn="ctr"/>
            <a:r>
              <a:rPr lang="ru-RU" sz="5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Советник Председателя Счетной палаты РФ</a:t>
            </a:r>
          </a:p>
          <a:p>
            <a:pPr algn="ctr"/>
            <a:r>
              <a:rPr lang="ru-RU" sz="5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Управляющий директор, Группа компаний «ИнСпэйс»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1" name="Rectangle 3"/>
          <p:cNvSpPr>
            <a:spLocks noGrp="1" noChangeArrowheads="1"/>
          </p:cNvSpPr>
          <p:nvPr>
            <p:ph idx="1"/>
          </p:nvPr>
        </p:nvSpPr>
        <p:spPr>
          <a:xfrm>
            <a:off x="144463" y="333375"/>
            <a:ext cx="8999537" cy="6524625"/>
          </a:xfrm>
        </p:spPr>
        <p:txBody>
          <a:bodyPr/>
          <a:lstStyle/>
          <a:p>
            <a:pPr algn="ctr" eaLnBrk="1" hangingPunct="1"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РЕПУТАЦИЯ</a:t>
            </a:r>
          </a:p>
          <a:p>
            <a:pPr eaLnBrk="1" hangingPunct="1">
              <a:defRPr/>
            </a:pPr>
            <a:endParaRPr lang="ru-RU" b="1" dirty="0" smtClean="0">
              <a:latin typeface="Calibri" pitchFamily="34" charset="0"/>
            </a:endParaRPr>
          </a:p>
          <a:p>
            <a:pPr eaLnBrk="1" hangingPunct="1">
              <a:defRPr/>
            </a:pPr>
            <a:r>
              <a:rPr lang="ru-RU" b="1" dirty="0" smtClean="0">
                <a:latin typeface="Calibri" pitchFamily="34" charset="0"/>
              </a:rPr>
              <a:t>Веди себя честно. </a:t>
            </a:r>
          </a:p>
          <a:p>
            <a:pPr eaLnBrk="1" hangingPunct="1">
              <a:defRPr/>
            </a:pPr>
            <a:r>
              <a:rPr lang="ru-RU" b="1" dirty="0" smtClean="0">
                <a:latin typeface="Calibri" pitchFamily="34" charset="0"/>
              </a:rPr>
              <a:t>Береги своё доброе имя. </a:t>
            </a:r>
          </a:p>
          <a:p>
            <a:pPr eaLnBrk="1" hangingPunct="1">
              <a:defRPr/>
            </a:pPr>
            <a:r>
              <a:rPr lang="ru-RU" b="1" dirty="0" smtClean="0">
                <a:latin typeface="Calibri" pitchFamily="34" charset="0"/>
              </a:rPr>
              <a:t>Подкрепляй слово делом. </a:t>
            </a:r>
          </a:p>
          <a:p>
            <a:pPr eaLnBrk="1" hangingPunct="1">
              <a:defRPr/>
            </a:pPr>
            <a:r>
              <a:rPr lang="ru-RU" b="1" dirty="0" smtClean="0">
                <a:latin typeface="Calibri" pitchFamily="34" charset="0"/>
              </a:rPr>
              <a:t>Проявляй порядочность при заключении каждой сделки. </a:t>
            </a:r>
          </a:p>
          <a:p>
            <a:pPr eaLnBrk="1" hangingPunct="1">
              <a:defRPr/>
            </a:pPr>
            <a:r>
              <a:rPr lang="ru-RU" b="1" dirty="0" smtClean="0">
                <a:latin typeface="Calibri" pitchFamily="34" charset="0"/>
              </a:rPr>
              <a:t>Дав слово, держи его. </a:t>
            </a:r>
          </a:p>
          <a:p>
            <a:pPr eaLnBrk="1" hangingPunct="1">
              <a:defRPr/>
            </a:pPr>
            <a:r>
              <a:rPr lang="ru-RU" b="1" dirty="0" smtClean="0">
                <a:latin typeface="Calibri" pitchFamily="34" charset="0"/>
              </a:rPr>
              <a:t>Сделай выплату долга своей приоритетной задачей.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3" name="Rectangle 3"/>
          <p:cNvSpPr>
            <a:spLocks noGrp="1" noChangeArrowheads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endParaRPr lang="ru-RU" b="1" dirty="0" smtClean="0">
              <a:latin typeface="Calibri" pitchFamily="34" charset="0"/>
            </a:endParaRPr>
          </a:p>
          <a:p>
            <a:pPr algn="ctr" eaLnBrk="1" hangingPunct="1"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УМЕНИЕ РИСКОВАТЬ</a:t>
            </a:r>
          </a:p>
          <a:p>
            <a:pPr eaLnBrk="1" hangingPunct="1">
              <a:defRPr/>
            </a:pPr>
            <a:endParaRPr lang="ru-RU" b="1" dirty="0" smtClean="0">
              <a:latin typeface="Calibri" pitchFamily="34" charset="0"/>
            </a:endParaRPr>
          </a:p>
          <a:p>
            <a:pPr eaLnBrk="1" hangingPunct="1">
              <a:defRPr/>
            </a:pPr>
            <a:r>
              <a:rPr lang="ru-RU" b="1" dirty="0" smtClean="0">
                <a:latin typeface="Calibri" pitchFamily="34" charset="0"/>
              </a:rPr>
              <a:t>Система – не святыня. </a:t>
            </a:r>
          </a:p>
          <a:p>
            <a:pPr eaLnBrk="1" hangingPunct="1">
              <a:defRPr/>
            </a:pPr>
            <a:r>
              <a:rPr lang="ru-RU" b="1" dirty="0" smtClean="0">
                <a:latin typeface="Calibri" pitchFamily="34" charset="0"/>
              </a:rPr>
              <a:t>Чтобы выиграть – иногда нужно забыть о правилах. </a:t>
            </a:r>
          </a:p>
          <a:p>
            <a:pPr eaLnBrk="1" hangingPunct="1">
              <a:defRPr/>
            </a:pPr>
            <a:r>
              <a:rPr lang="ru-RU" b="1" dirty="0" smtClean="0">
                <a:latin typeface="Calibri" pitchFamily="34" charset="0"/>
              </a:rPr>
              <a:t>Определи своё отношение к риску. </a:t>
            </a:r>
          </a:p>
          <a:p>
            <a:pPr eaLnBrk="1" hangingPunct="1">
              <a:defRPr/>
            </a:pPr>
            <a:r>
              <a:rPr lang="ru-RU" b="1" dirty="0" smtClean="0">
                <a:latin typeface="Calibri" pitchFamily="34" charset="0"/>
              </a:rPr>
              <a:t>Оценивай риск – и рискуй. </a:t>
            </a:r>
          </a:p>
          <a:p>
            <a:pPr eaLnBrk="1" hangingPunct="1">
              <a:defRPr/>
            </a:pPr>
            <a:r>
              <a:rPr lang="ru-RU" b="1" dirty="0" smtClean="0">
                <a:latin typeface="Calibri" pitchFamily="34" charset="0"/>
              </a:rPr>
              <a:t>Играй теми картами, которые получил при раздаче.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9" name="Rectangle 3"/>
          <p:cNvSpPr>
            <a:spLocks noGrp="1" noChangeArrowheads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endParaRPr lang="ru-RU" b="1" dirty="0" smtClean="0">
              <a:latin typeface="Calibri" pitchFamily="34" charset="0"/>
            </a:endParaRPr>
          </a:p>
          <a:p>
            <a:pPr algn="ctr" eaLnBrk="1" hangingPunct="1"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РЕШЕНИЕ ПРОБЛЕМ</a:t>
            </a:r>
          </a:p>
          <a:p>
            <a:pPr algn="ctr" eaLnBrk="1" hangingPunct="1">
              <a:buNone/>
              <a:defRPr/>
            </a:pPr>
            <a:endParaRPr lang="ru-RU" sz="2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  <a:p>
            <a:pPr eaLnBrk="1" hangingPunct="1">
              <a:defRPr/>
            </a:pPr>
            <a:r>
              <a:rPr lang="ru-RU" b="1" dirty="0" smtClean="0">
                <a:latin typeface="Calibri" pitchFamily="34" charset="0"/>
              </a:rPr>
              <a:t>Встречай возникающие проблемы лицом к лицу. </a:t>
            </a:r>
          </a:p>
          <a:p>
            <a:pPr eaLnBrk="1" hangingPunct="1">
              <a:defRPr/>
            </a:pPr>
            <a:r>
              <a:rPr lang="ru-RU" b="1" dirty="0" smtClean="0">
                <a:latin typeface="Calibri" pitchFamily="34" charset="0"/>
              </a:rPr>
              <a:t>Найди способ обойти проблему.</a:t>
            </a:r>
          </a:p>
          <a:p>
            <a:pPr eaLnBrk="1" hangingPunct="1">
              <a:defRPr/>
            </a:pPr>
            <a:r>
              <a:rPr lang="ru-RU" b="1" dirty="0" smtClean="0">
                <a:latin typeface="Calibri" pitchFamily="34" charset="0"/>
              </a:rPr>
              <a:t>Устраняй барьеры. </a:t>
            </a:r>
          </a:p>
          <a:p>
            <a:pPr eaLnBrk="1" hangingPunct="1">
              <a:defRPr/>
            </a:pPr>
            <a:r>
              <a:rPr lang="ru-RU" b="1" dirty="0" smtClean="0">
                <a:latin typeface="Calibri" pitchFamily="34" charset="0"/>
              </a:rPr>
              <a:t>Не своди глаз с мяча. </a:t>
            </a:r>
          </a:p>
          <a:p>
            <a:pPr>
              <a:defRPr/>
            </a:pPr>
            <a:r>
              <a:rPr lang="ru-RU" b="1" dirty="0" smtClean="0">
                <a:latin typeface="Calibri" pitchFamily="34" charset="0"/>
              </a:rPr>
              <a:t>Решай серьёзные проблемы – они не исчезнут сами по себе.</a:t>
            </a:r>
            <a:endParaRPr lang="en-US" b="1" dirty="0" smtClean="0">
              <a:latin typeface="Calibri" pitchFamily="34" charset="0"/>
            </a:endParaRPr>
          </a:p>
          <a:p>
            <a:pPr>
              <a:defRPr/>
            </a:pPr>
            <a:r>
              <a:rPr lang="ru-RU" b="1" dirty="0" smtClean="0">
                <a:latin typeface="Calibri" pitchFamily="34" charset="0"/>
              </a:rPr>
              <a:t>Если ДЕЛО не радует – займись другим.</a:t>
            </a:r>
          </a:p>
          <a:p>
            <a:pPr>
              <a:buNone/>
              <a:defRPr/>
            </a:pPr>
            <a:endParaRPr lang="en-US" b="1" dirty="0" smtClean="0">
              <a:latin typeface="Calibri" pitchFamily="34" charset="0"/>
            </a:endParaRPr>
          </a:p>
          <a:p>
            <a:pPr eaLnBrk="1" hangingPunct="1">
              <a:defRPr/>
            </a:pPr>
            <a:endParaRPr lang="ru-RU" b="1" dirty="0" smtClean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endParaRPr lang="ru-RU" sz="2000" b="1" dirty="0" smtClean="0">
              <a:latin typeface="Calibri" pitchFamily="34" charset="0"/>
            </a:endParaRPr>
          </a:p>
          <a:p>
            <a:pPr algn="ctr" eaLnBrk="1" hangingPunct="1"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КЛЮЧЕВЫЕ УСТАНОВКИ СОВРЕМЕННОГО ЛИДЕРА</a:t>
            </a:r>
          </a:p>
          <a:p>
            <a:pPr algn="ctr" eaLnBrk="1" hangingPunct="1">
              <a:buNone/>
              <a:defRPr/>
            </a:pPr>
            <a:endParaRPr lang="ru-RU" sz="2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  <a:p>
            <a:pPr>
              <a:defRPr/>
            </a:pPr>
            <a:r>
              <a:rPr lang="ru-RU" b="1" dirty="0" smtClean="0">
                <a:latin typeface="Calibri" pitchFamily="34" charset="0"/>
              </a:rPr>
              <a:t>Нет ничего невозможного.</a:t>
            </a:r>
          </a:p>
          <a:p>
            <a:pPr>
              <a:defRPr/>
            </a:pPr>
            <a:r>
              <a:rPr lang="ru-RU" b="1" dirty="0" smtClean="0">
                <a:latin typeface="Calibri" pitchFamily="34" charset="0"/>
              </a:rPr>
              <a:t>Полагайся на себя, верь в себя и в то, что ВСЁ можно сделать.</a:t>
            </a:r>
            <a:endParaRPr lang="en-US" b="1" dirty="0" smtClean="0">
              <a:latin typeface="Calibri" pitchFamily="34" charset="0"/>
            </a:endParaRPr>
          </a:p>
          <a:p>
            <a:pPr eaLnBrk="1" hangingPunct="1">
              <a:defRPr/>
            </a:pPr>
            <a:r>
              <a:rPr lang="ru-RU" b="1" dirty="0" smtClean="0">
                <a:latin typeface="Calibri" pitchFamily="34" charset="0"/>
              </a:rPr>
              <a:t>Делай любое дело только на 100%.</a:t>
            </a:r>
            <a:r>
              <a:rPr lang="ru-RU" dirty="0" smtClean="0">
                <a:latin typeface="Calibri" pitchFamily="34" charset="0"/>
              </a:rPr>
              <a:t> </a:t>
            </a:r>
            <a:endParaRPr lang="en-US" dirty="0" smtClean="0">
              <a:latin typeface="Calibri" pitchFamily="34" charset="0"/>
            </a:endParaRPr>
          </a:p>
          <a:p>
            <a:pPr eaLnBrk="1" hangingPunct="1">
              <a:defRPr/>
            </a:pPr>
            <a:r>
              <a:rPr lang="ru-RU" b="1" dirty="0" smtClean="0">
                <a:latin typeface="Calibri" pitchFamily="34" charset="0"/>
              </a:rPr>
              <a:t>Делай всё, что в твоих силах.</a:t>
            </a:r>
            <a:endParaRPr lang="en-US" b="1" dirty="0" smtClean="0">
              <a:latin typeface="Calibri" pitchFamily="34" charset="0"/>
            </a:endParaRPr>
          </a:p>
          <a:p>
            <a:pPr eaLnBrk="1" hangingPunct="1">
              <a:defRPr/>
            </a:pPr>
            <a:r>
              <a:rPr lang="ru-RU" b="1" dirty="0" smtClean="0">
                <a:latin typeface="Calibri" pitchFamily="34" charset="0"/>
              </a:rPr>
              <a:t>Никогда не сдавайся, пробуй снова и снова – не бойся пробовать новое.</a:t>
            </a:r>
            <a:endParaRPr lang="en-US" b="1" dirty="0" smtClean="0">
              <a:latin typeface="Calibri" pitchFamily="34" charset="0"/>
            </a:endParaRPr>
          </a:p>
          <a:p>
            <a:pPr eaLnBrk="1" hangingPunct="1">
              <a:defRPr/>
            </a:pPr>
            <a:r>
              <a:rPr lang="ru-RU" b="1" dirty="0" smtClean="0">
                <a:latin typeface="Calibri" pitchFamily="34" charset="0"/>
              </a:rPr>
              <a:t>Думай творчески.</a:t>
            </a:r>
          </a:p>
          <a:p>
            <a:pPr eaLnBrk="1" hangingPunct="1">
              <a:defRPr/>
            </a:pPr>
            <a:r>
              <a:rPr lang="ru-RU" sz="2700" b="1" dirty="0" smtClean="0">
                <a:latin typeface="Calibri" pitchFamily="34" charset="0"/>
              </a:rPr>
              <a:t>Будь внимателен к деталям.</a:t>
            </a:r>
          </a:p>
          <a:p>
            <a:pPr eaLnBrk="1" hangingPunct="1">
              <a:defRPr/>
            </a:pPr>
            <a:r>
              <a:rPr lang="ru-RU" sz="2700" b="1" dirty="0" smtClean="0">
                <a:latin typeface="Calibri" pitchFamily="34" charset="0"/>
              </a:rPr>
              <a:t>Учись искусству заключать сделки и вести переговоры.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214282" y="0"/>
            <a:ext cx="8929718" cy="6858000"/>
          </a:xfrm>
        </p:spPr>
        <p:txBody>
          <a:bodyPr/>
          <a:lstStyle/>
          <a:p>
            <a:pPr eaLnBrk="1" hangingPunct="1">
              <a:buNone/>
              <a:defRPr/>
            </a:pPr>
            <a:endParaRPr lang="ru-RU" sz="2000" b="1" dirty="0" smtClean="0">
              <a:latin typeface="Calibri" pitchFamily="34" charset="0"/>
            </a:endParaRPr>
          </a:p>
          <a:p>
            <a:pPr algn="ctr" eaLnBrk="1" hangingPunct="1"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ОПРЕДЕЛЕНИЕ ЦЕЛИ</a:t>
            </a:r>
          </a:p>
          <a:p>
            <a:pPr algn="ctr" eaLnBrk="1" hangingPunct="1">
              <a:buNone/>
              <a:defRPr/>
            </a:pPr>
            <a:endParaRPr lang="ru-RU" sz="2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  <a:p>
            <a:pPr eaLnBrk="1" hangingPunct="1">
              <a:defRPr/>
            </a:pPr>
            <a:r>
              <a:rPr lang="ru-RU" b="1" dirty="0" smtClean="0">
                <a:latin typeface="Calibri" pitchFamily="34" charset="0"/>
              </a:rPr>
              <a:t>Ставь перед собою ЦЕЛЬ и будь верен ей. </a:t>
            </a:r>
            <a:endParaRPr lang="en-US" b="1" dirty="0" smtClean="0">
              <a:latin typeface="Calibri" pitchFamily="34" charset="0"/>
            </a:endParaRPr>
          </a:p>
          <a:p>
            <a:pPr eaLnBrk="1" hangingPunct="1">
              <a:defRPr/>
            </a:pPr>
            <a:r>
              <a:rPr lang="ru-RU" b="1" dirty="0" smtClean="0">
                <a:latin typeface="Calibri" pitchFamily="34" charset="0"/>
              </a:rPr>
              <a:t>Целься выше.</a:t>
            </a:r>
            <a:endParaRPr lang="en-US" b="1" dirty="0" smtClean="0">
              <a:latin typeface="Calibri" pitchFamily="34" charset="0"/>
            </a:endParaRPr>
          </a:p>
          <a:p>
            <a:pPr eaLnBrk="1" hangingPunct="1">
              <a:defRPr/>
            </a:pPr>
            <a:r>
              <a:rPr lang="ru-RU" b="1" dirty="0" smtClean="0">
                <a:latin typeface="Calibri" pitchFamily="34" charset="0"/>
              </a:rPr>
              <a:t>Всегда помни о главной цели.</a:t>
            </a:r>
            <a:endParaRPr lang="en-US" b="1" dirty="0" smtClean="0">
              <a:latin typeface="Calibri" pitchFamily="34" charset="0"/>
            </a:endParaRPr>
          </a:p>
          <a:p>
            <a:pPr eaLnBrk="1" hangingPunct="1">
              <a:defRPr/>
            </a:pPr>
            <a:r>
              <a:rPr lang="ru-RU" b="1" dirty="0" smtClean="0">
                <a:latin typeface="Calibri" pitchFamily="34" charset="0"/>
              </a:rPr>
              <a:t>Не иди проторенным путём – ищи свой.</a:t>
            </a:r>
            <a:endParaRPr lang="en-US" b="1" dirty="0" smtClean="0">
              <a:latin typeface="Calibri" pitchFamily="34" charset="0"/>
            </a:endParaRPr>
          </a:p>
          <a:p>
            <a:pPr eaLnBrk="1" hangingPunct="1">
              <a:defRPr/>
            </a:pPr>
            <a:r>
              <a:rPr lang="ru-RU" b="1" dirty="0" smtClean="0">
                <a:latin typeface="Calibri" pitchFamily="34" charset="0"/>
              </a:rPr>
              <a:t>Будь первым.</a:t>
            </a:r>
            <a:endParaRPr lang="en-US" b="1" dirty="0" smtClean="0">
              <a:latin typeface="Calibri" pitchFamily="34" charset="0"/>
            </a:endParaRPr>
          </a:p>
          <a:p>
            <a:pPr eaLnBrk="1" hangingPunct="1">
              <a:defRPr/>
            </a:pPr>
            <a:r>
              <a:rPr lang="ru-RU" b="1" dirty="0" smtClean="0">
                <a:latin typeface="Calibri" pitchFamily="34" charset="0"/>
              </a:rPr>
              <a:t>Делай сейчас.</a:t>
            </a:r>
            <a:endParaRPr lang="en-US" b="1" dirty="0" smtClean="0">
              <a:latin typeface="Calibri" pitchFamily="34" charset="0"/>
            </a:endParaRPr>
          </a:p>
          <a:p>
            <a:pPr eaLnBrk="1" hangingPunct="1">
              <a:defRPr/>
            </a:pPr>
            <a:r>
              <a:rPr lang="ru-RU" b="1" dirty="0" smtClean="0">
                <a:latin typeface="Calibri" pitchFamily="34" charset="0"/>
              </a:rPr>
              <a:t>Не усложняй.</a:t>
            </a:r>
            <a:endParaRPr lang="en-US" b="1" dirty="0" smtClean="0">
              <a:latin typeface="Calibri" pitchFamily="34" charset="0"/>
            </a:endParaRPr>
          </a:p>
          <a:p>
            <a:pPr eaLnBrk="1" hangingPunct="1">
              <a:defRPr/>
            </a:pPr>
            <a:r>
              <a:rPr lang="ru-RU" b="1" dirty="0" smtClean="0">
                <a:latin typeface="Calibri" pitchFamily="34" charset="0"/>
              </a:rPr>
              <a:t>Гонись за мечтой, но живи в реальном мире.</a:t>
            </a:r>
            <a:endParaRPr lang="en-US" b="1" dirty="0" smtClean="0">
              <a:latin typeface="Calibri" pitchFamily="34" charset="0"/>
            </a:endParaRPr>
          </a:p>
          <a:p>
            <a:pPr eaLnBrk="1" hangingPunct="1">
              <a:defRPr/>
            </a:pPr>
            <a:endParaRPr lang="en-US" b="1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b="1" dirty="0" smtClean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5"/>
          <p:cNvSpPr>
            <a:spLocks noGrp="1" noChangeArrowheads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endParaRPr lang="ru-RU" b="1" dirty="0" smtClean="0">
              <a:latin typeface="Calibri" pitchFamily="34" charset="0"/>
            </a:endParaRPr>
          </a:p>
          <a:p>
            <a:pPr algn="ctr" eaLnBrk="1" hangingPunct="1"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ОЦЕНКА СИТУАЦИИ</a:t>
            </a:r>
          </a:p>
          <a:p>
            <a:pPr algn="ctr" eaLnBrk="1" hangingPunct="1">
              <a:buNone/>
              <a:defRPr/>
            </a:pPr>
            <a:endParaRPr lang="ru-RU" b="1" dirty="0" smtClean="0">
              <a:latin typeface="Calibri" pitchFamily="34" charset="0"/>
            </a:endParaRPr>
          </a:p>
          <a:p>
            <a:pPr eaLnBrk="1" hangingPunct="1">
              <a:defRPr/>
            </a:pPr>
            <a:r>
              <a:rPr lang="ru-RU" sz="3200" b="1" dirty="0" smtClean="0">
                <a:latin typeface="Calibri" pitchFamily="34" charset="0"/>
              </a:rPr>
              <a:t>Оцени ситуацию и реши, вступать ли в бой.</a:t>
            </a:r>
          </a:p>
          <a:p>
            <a:pPr eaLnBrk="1" hangingPunct="1">
              <a:buNone/>
              <a:defRPr/>
            </a:pPr>
            <a:endParaRPr lang="en-US" sz="2000" b="1" dirty="0" smtClean="0">
              <a:latin typeface="Calibri" pitchFamily="34" charset="0"/>
            </a:endParaRPr>
          </a:p>
          <a:p>
            <a:pPr eaLnBrk="1" hangingPunct="1">
              <a:defRPr/>
            </a:pPr>
            <a:r>
              <a:rPr lang="ru-RU" sz="3200" b="1" dirty="0" smtClean="0">
                <a:latin typeface="Calibri" pitchFamily="34" charset="0"/>
              </a:rPr>
              <a:t>Прежде чем начать движение, определи, где ты находишься.</a:t>
            </a:r>
          </a:p>
          <a:p>
            <a:pPr eaLnBrk="1" hangingPunct="1">
              <a:buNone/>
              <a:defRPr/>
            </a:pPr>
            <a:endParaRPr lang="en-US" sz="2000" b="1" dirty="0" smtClean="0">
              <a:latin typeface="Calibri" pitchFamily="34" charset="0"/>
            </a:endParaRPr>
          </a:p>
          <a:p>
            <a:pPr eaLnBrk="1" hangingPunct="1">
              <a:defRPr/>
            </a:pPr>
            <a:r>
              <a:rPr lang="ru-RU" sz="3200" b="1" dirty="0" smtClean="0">
                <a:latin typeface="Calibri" pitchFamily="34" charset="0"/>
              </a:rPr>
              <a:t>Тебе необходим план.</a:t>
            </a:r>
          </a:p>
          <a:p>
            <a:pPr eaLnBrk="1" hangingPunct="1">
              <a:buNone/>
              <a:defRPr/>
            </a:pPr>
            <a:endParaRPr lang="ru-RU" b="1" dirty="0" smtClean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defRPr/>
            </a:pPr>
            <a:endParaRPr lang="ru-RU" b="1" dirty="0" smtClean="0">
              <a:latin typeface="Calibri" pitchFamily="34" charset="0"/>
            </a:endParaRPr>
          </a:p>
          <a:p>
            <a:pPr algn="ctr" eaLnBrk="1" hangingPunct="1"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ПРИНЯТИЕ РЕШЕНИЙ</a:t>
            </a:r>
          </a:p>
          <a:p>
            <a:pPr eaLnBrk="1" hangingPunct="1">
              <a:buNone/>
              <a:defRPr/>
            </a:pPr>
            <a:endParaRPr lang="ru-RU" b="1" dirty="0" smtClean="0">
              <a:latin typeface="Calibri" pitchFamily="34" charset="0"/>
            </a:endParaRPr>
          </a:p>
          <a:p>
            <a:pPr eaLnBrk="1" hangingPunct="1">
              <a:defRPr/>
            </a:pPr>
            <a:r>
              <a:rPr lang="ru-RU" b="1" dirty="0" smtClean="0">
                <a:latin typeface="Calibri" pitchFamily="34" charset="0"/>
              </a:rPr>
              <a:t>Не тяни резину – решения в бизнесе нужно принимать быстро.</a:t>
            </a:r>
          </a:p>
          <a:p>
            <a:pPr eaLnBrk="1" hangingPunct="1">
              <a:spcBef>
                <a:spcPts val="0"/>
              </a:spcBef>
              <a:buNone/>
              <a:defRPr/>
            </a:pPr>
            <a:endParaRPr lang="ru-RU" sz="2000" b="1" dirty="0" smtClean="0">
              <a:latin typeface="Calibri" pitchFamily="34" charset="0"/>
            </a:endParaRPr>
          </a:p>
          <a:p>
            <a:pPr algn="ctr" eaLnBrk="1" hangingPunct="1">
              <a:buNone/>
              <a:defRPr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	Скорость – главное оружие в конкурентной борьбе!</a:t>
            </a:r>
          </a:p>
          <a:p>
            <a:pPr algn="ctr" eaLnBrk="1" hangingPunct="1">
              <a:spcBef>
                <a:spcPts val="0"/>
              </a:spcBef>
              <a:buNone/>
              <a:defRPr/>
            </a:pPr>
            <a:endParaRPr lang="ru-RU" sz="2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  <a:p>
            <a:pPr>
              <a:defRPr/>
            </a:pPr>
            <a:r>
              <a:rPr lang="ru-RU" b="1" dirty="0" smtClean="0">
                <a:latin typeface="Calibri" pitchFamily="34" charset="0"/>
              </a:rPr>
              <a:t>Большие победы состоят из множества малых решений.</a:t>
            </a:r>
          </a:p>
          <a:p>
            <a:pPr eaLnBrk="1" hangingPunct="1">
              <a:defRPr/>
            </a:pPr>
            <a:endParaRPr lang="ru-RU" b="1" dirty="0" smtClean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7" name="Rectangle 3"/>
          <p:cNvSpPr>
            <a:spLocks noGrp="1" noChangeArrowheads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 eaLnBrk="1" hangingPunct="1">
              <a:buNone/>
              <a:defRPr/>
            </a:pPr>
            <a:endParaRPr lang="ru-RU" sz="2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  <a:p>
            <a:pPr algn="ctr" eaLnBrk="1" hangingPunct="1">
              <a:spcBef>
                <a:spcPts val="0"/>
              </a:spcBef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СОЗДАНИЕ КОМАНДЫ</a:t>
            </a:r>
          </a:p>
          <a:p>
            <a:pPr eaLnBrk="1" hangingPunct="1">
              <a:spcBef>
                <a:spcPts val="0"/>
              </a:spcBef>
              <a:buNone/>
              <a:defRPr/>
            </a:pPr>
            <a:endParaRPr lang="ru-RU" sz="2000" b="1" dirty="0" smtClean="0">
              <a:latin typeface="Calibri" pitchFamily="34" charset="0"/>
            </a:endParaRPr>
          </a:p>
          <a:p>
            <a:pPr eaLnBrk="1" hangingPunct="1">
              <a:spcBef>
                <a:spcPts val="0"/>
              </a:spcBef>
              <a:defRPr/>
            </a:pPr>
            <a:r>
              <a:rPr lang="ru-RU" b="1" dirty="0" smtClean="0">
                <a:latin typeface="Calibri" pitchFamily="34" charset="0"/>
              </a:rPr>
              <a:t>Семья и команда – прежде всего. </a:t>
            </a:r>
          </a:p>
          <a:p>
            <a:pPr eaLnBrk="1" hangingPunct="1">
              <a:spcBef>
                <a:spcPts val="0"/>
              </a:spcBef>
              <a:defRPr/>
            </a:pPr>
            <a:r>
              <a:rPr lang="ru-RU" b="1" dirty="0" smtClean="0">
                <a:latin typeface="Calibri" pitchFamily="34" charset="0"/>
              </a:rPr>
              <a:t>Кто ты – одиночка, партнёр или командный игрок?</a:t>
            </a:r>
          </a:p>
          <a:p>
            <a:pPr>
              <a:spcBef>
                <a:spcPts val="0"/>
              </a:spcBef>
              <a:defRPr/>
            </a:pPr>
            <a:r>
              <a:rPr lang="ru-RU" b="1" dirty="0" smtClean="0">
                <a:latin typeface="Calibri" pitchFamily="34" charset="0"/>
              </a:rPr>
              <a:t>Не становись лидером отары «овец» - собери стаю «львов».</a:t>
            </a:r>
          </a:p>
          <a:p>
            <a:pPr>
              <a:spcBef>
                <a:spcPts val="0"/>
              </a:spcBef>
              <a:defRPr/>
            </a:pPr>
            <a:r>
              <a:rPr lang="ru-RU" b="1" dirty="0" smtClean="0">
                <a:latin typeface="Calibri" pitchFamily="34" charset="0"/>
              </a:rPr>
              <a:t>Используй в работе профессионалов (но не допускай, чтобы они использовали тебя).</a:t>
            </a:r>
          </a:p>
          <a:p>
            <a:pPr>
              <a:spcBef>
                <a:spcPts val="0"/>
              </a:spcBef>
              <a:defRPr/>
            </a:pPr>
            <a:r>
              <a:rPr lang="ru-RU" b="1" dirty="0" smtClean="0">
                <a:latin typeface="Calibri" pitchFamily="34" charset="0"/>
              </a:rPr>
              <a:t>Подбирай надёжных людей и цени их таланты.</a:t>
            </a:r>
          </a:p>
          <a:p>
            <a:pPr eaLnBrk="1" hangingPunct="1">
              <a:spcBef>
                <a:spcPts val="0"/>
              </a:spcBef>
              <a:defRPr/>
            </a:pPr>
            <a:r>
              <a:rPr lang="ru-RU" b="1" dirty="0" smtClean="0">
                <a:latin typeface="Calibri" pitchFamily="34" charset="0"/>
              </a:rPr>
              <a:t>Работай вместе с другими, помогай другим. </a:t>
            </a:r>
          </a:p>
          <a:p>
            <a:pPr eaLnBrk="1" hangingPunct="1">
              <a:spcBef>
                <a:spcPts val="0"/>
              </a:spcBef>
              <a:defRPr/>
            </a:pPr>
            <a:r>
              <a:rPr lang="ru-RU" b="1" dirty="0" smtClean="0">
                <a:latin typeface="Calibri" pitchFamily="34" charset="0"/>
              </a:rPr>
              <a:t>Будь доступным.</a:t>
            </a:r>
          </a:p>
          <a:p>
            <a:pPr eaLnBrk="1" hangingPunct="1">
              <a:spcBef>
                <a:spcPts val="0"/>
              </a:spcBef>
              <a:defRPr/>
            </a:pPr>
            <a:r>
              <a:rPr lang="ru-RU" b="1" dirty="0" smtClean="0">
                <a:latin typeface="Calibri" pitchFamily="34" charset="0"/>
              </a:rPr>
              <a:t>Будь верен людям. </a:t>
            </a:r>
          </a:p>
          <a:p>
            <a:pPr eaLnBrk="1" hangingPunct="1">
              <a:spcBef>
                <a:spcPts val="0"/>
              </a:spcBef>
              <a:defRPr/>
            </a:pPr>
            <a:r>
              <a:rPr lang="ru-RU" b="1" dirty="0" smtClean="0">
                <a:latin typeface="Calibri" pitchFamily="34" charset="0"/>
              </a:rPr>
              <a:t>Будь вежлив и уважай людей.</a:t>
            </a:r>
          </a:p>
          <a:p>
            <a:pPr eaLnBrk="1" hangingPunct="1">
              <a:defRPr/>
            </a:pPr>
            <a:endParaRPr lang="ru-RU" dirty="0" smtClean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9" name="Rectangle 3"/>
          <p:cNvSpPr>
            <a:spLocks noGrp="1" noChangeArrowheads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endParaRPr lang="ru-RU" b="1" dirty="0" smtClean="0">
              <a:latin typeface="Calibri" pitchFamily="34" charset="0"/>
            </a:endParaRPr>
          </a:p>
          <a:p>
            <a:pPr algn="ctr" eaLnBrk="1" hangingPunct="1"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ЦЕННОСТИ СОВРЕМЕННОГО ЛИДЕРА</a:t>
            </a:r>
          </a:p>
          <a:p>
            <a:pPr eaLnBrk="1" hangingPunct="1">
              <a:defRPr/>
            </a:pPr>
            <a:endParaRPr lang="ru-RU" b="1" dirty="0" smtClean="0">
              <a:latin typeface="Calibri" pitchFamily="34" charset="0"/>
            </a:endParaRPr>
          </a:p>
          <a:p>
            <a:pPr eaLnBrk="1" hangingPunct="1">
              <a:defRPr/>
            </a:pPr>
            <a:r>
              <a:rPr lang="ru-RU" b="1" dirty="0" smtClean="0">
                <a:latin typeface="Calibri" pitchFamily="34" charset="0"/>
              </a:rPr>
              <a:t>Понимай разницу между ценой и ценностью. </a:t>
            </a:r>
          </a:p>
          <a:p>
            <a:pPr eaLnBrk="1" hangingPunct="1">
              <a:defRPr/>
            </a:pPr>
            <a:r>
              <a:rPr lang="ru-RU" b="1" dirty="0" smtClean="0">
                <a:latin typeface="Calibri" pitchFamily="34" charset="0"/>
              </a:rPr>
              <a:t>Изучай способ мышления богатых людей. </a:t>
            </a:r>
          </a:p>
          <a:p>
            <a:pPr eaLnBrk="1" hangingPunct="1">
              <a:defRPr/>
            </a:pPr>
            <a:r>
              <a:rPr lang="ru-RU" b="1" dirty="0" smtClean="0">
                <a:latin typeface="Calibri" pitchFamily="34" charset="0"/>
              </a:rPr>
              <a:t>Трать силы на то, чтобы зарабатывать себе на жизнь, а не на то, чтобы зарабатывать деньги.</a:t>
            </a:r>
            <a:r>
              <a:rPr lang="ru-RU" dirty="0" smtClean="0">
                <a:latin typeface="Calibri" pitchFamily="34" charset="0"/>
              </a:rPr>
              <a:t> </a:t>
            </a:r>
            <a:endParaRPr lang="en-US" dirty="0" smtClean="0">
              <a:latin typeface="Calibri" pitchFamily="34" charset="0"/>
            </a:endParaRPr>
          </a:p>
          <a:p>
            <a:pPr eaLnBrk="1" hangingPunct="1">
              <a:defRPr/>
            </a:pPr>
            <a:r>
              <a:rPr lang="ru-RU" b="1" dirty="0" smtClean="0">
                <a:latin typeface="Calibri" pitchFamily="34" charset="0"/>
              </a:rPr>
              <a:t>Ты станешь богатым только в том случае, если будешь выглядеть, как богатый человек.</a:t>
            </a:r>
          </a:p>
          <a:p>
            <a:pPr eaLnBrk="1" hangingPunct="1">
              <a:defRPr/>
            </a:pPr>
            <a:r>
              <a:rPr lang="ru-RU" b="1" dirty="0" smtClean="0">
                <a:latin typeface="Calibri" pitchFamily="34" charset="0"/>
              </a:rPr>
              <a:t>Мелочная экономия не сделает тебя богатым, зато может сделать несчастным.</a:t>
            </a:r>
          </a:p>
          <a:p>
            <a:pPr eaLnBrk="1" hangingPunct="1">
              <a:defRPr/>
            </a:pPr>
            <a:r>
              <a:rPr lang="ru-RU" b="1" dirty="0" smtClean="0">
                <a:latin typeface="Calibri" pitchFamily="34" charset="0"/>
              </a:rPr>
              <a:t>Если хочешь получить финансовый совет – плати за него.</a:t>
            </a:r>
            <a:r>
              <a:rPr lang="ru-RU" dirty="0" smtClean="0">
                <a:latin typeface="Calibri" pitchFamily="34" charset="0"/>
              </a:rPr>
              <a:t> </a:t>
            </a:r>
            <a:endParaRPr lang="en-US" dirty="0" smtClean="0">
              <a:latin typeface="Calibri" pitchFamily="34" charset="0"/>
            </a:endParaRPr>
          </a:p>
          <a:p>
            <a:pPr eaLnBrk="1" hangingPunct="1">
              <a:defRPr/>
            </a:pPr>
            <a:endParaRPr lang="ru-RU" dirty="0" smtClean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5" name="Rectangle 3"/>
          <p:cNvSpPr>
            <a:spLocks noGrp="1" noChangeArrowheads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endParaRPr lang="ru-RU" sz="2000" b="1" dirty="0" smtClean="0">
              <a:latin typeface="Calibri" pitchFamily="34" charset="0"/>
            </a:endParaRPr>
          </a:p>
          <a:p>
            <a:pPr algn="ctr" eaLnBrk="1" hangingPunct="1">
              <a:spcBef>
                <a:spcPts val="0"/>
              </a:spcBef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ОТНОШЕНИЕ К ДЕНЬГАМ</a:t>
            </a:r>
          </a:p>
          <a:p>
            <a:pPr eaLnBrk="1" hangingPunct="1">
              <a:spcBef>
                <a:spcPts val="0"/>
              </a:spcBef>
              <a:buNone/>
              <a:defRPr/>
            </a:pPr>
            <a:endParaRPr lang="ru-RU" sz="2000" b="1" dirty="0" smtClean="0">
              <a:latin typeface="Calibri" pitchFamily="34" charset="0"/>
            </a:endParaRPr>
          </a:p>
          <a:p>
            <a:pPr>
              <a:spcBef>
                <a:spcPts val="0"/>
              </a:spcBef>
              <a:defRPr/>
            </a:pPr>
            <a:r>
              <a:rPr lang="ru-RU" b="1" dirty="0" smtClean="0">
                <a:latin typeface="Calibri" pitchFamily="34" charset="0"/>
              </a:rPr>
              <a:t>Деньги – лишь инструмент для достижения цели.</a:t>
            </a:r>
            <a:r>
              <a:rPr lang="ru-RU" dirty="0" smtClean="0">
                <a:latin typeface="Calibri" pitchFamily="34" charset="0"/>
              </a:rPr>
              <a:t> </a:t>
            </a:r>
          </a:p>
          <a:p>
            <a:pPr eaLnBrk="1" hangingPunct="1">
              <a:spcBef>
                <a:spcPts val="0"/>
              </a:spcBef>
              <a:defRPr/>
            </a:pPr>
            <a:r>
              <a:rPr lang="ru-RU" b="1" dirty="0" smtClean="0">
                <a:latin typeface="Calibri" pitchFamily="34" charset="0"/>
              </a:rPr>
              <a:t>Для чего нужны деньги? Истина проста: «деньги – к деньгам».</a:t>
            </a:r>
          </a:p>
          <a:p>
            <a:pPr>
              <a:spcBef>
                <a:spcPts val="0"/>
              </a:spcBef>
              <a:defRPr/>
            </a:pPr>
            <a:r>
              <a:rPr lang="ru-RU" b="1" dirty="0" smtClean="0">
                <a:latin typeface="Calibri" pitchFamily="34" charset="0"/>
              </a:rPr>
              <a:t>Деньги как средство решения всех проблем? - главная проблема! </a:t>
            </a:r>
          </a:p>
          <a:p>
            <a:pPr>
              <a:spcBef>
                <a:spcPts val="0"/>
              </a:spcBef>
              <a:defRPr/>
            </a:pPr>
            <a:r>
              <a:rPr lang="ru-RU" b="1" dirty="0" smtClean="0">
                <a:latin typeface="Calibri" pitchFamily="34" charset="0"/>
              </a:rPr>
              <a:t>Заработать деньги может каждый – здесь нет избранных и нет дискриминации. </a:t>
            </a:r>
            <a:endParaRPr lang="en-US" dirty="0" smtClean="0">
              <a:latin typeface="Calibri" pitchFamily="34" charset="0"/>
            </a:endParaRPr>
          </a:p>
          <a:p>
            <a:pPr eaLnBrk="1" hangingPunct="1">
              <a:spcBef>
                <a:spcPts val="0"/>
              </a:spcBef>
              <a:defRPr/>
            </a:pPr>
            <a:r>
              <a:rPr lang="ru-RU" b="1" dirty="0" smtClean="0">
                <a:latin typeface="Calibri" pitchFamily="34" charset="0"/>
              </a:rPr>
              <a:t>Можно одновременно быть богатым, получать удовольствие от своей работы и спокойно спать по ночам.</a:t>
            </a:r>
          </a:p>
          <a:p>
            <a:pPr>
              <a:spcBef>
                <a:spcPts val="0"/>
              </a:spcBef>
              <a:defRPr/>
            </a:pPr>
            <a:r>
              <a:rPr lang="ru-RU" b="1" dirty="0" smtClean="0">
                <a:latin typeface="Calibri" pitchFamily="34" charset="0"/>
              </a:rPr>
              <a:t>Живи радуясь, трудись от души – деньги придут сами. </a:t>
            </a:r>
          </a:p>
          <a:p>
            <a:pPr eaLnBrk="1" hangingPunct="1">
              <a:buNone/>
              <a:defRPr/>
            </a:pPr>
            <a:endParaRPr lang="ru-RU" dirty="0" smtClean="0">
              <a:latin typeface="Calibri" pitchFamily="34" charset="0"/>
            </a:endParaRPr>
          </a:p>
          <a:p>
            <a:pPr eaLnBrk="1" hangingPunct="1">
              <a:defRPr/>
            </a:pPr>
            <a:endParaRPr lang="ru-RU" dirty="0" smtClean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5" name="Rectangle 3"/>
          <p:cNvSpPr>
            <a:spLocks noGrp="1" noChangeArrowheads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endParaRPr lang="ru-RU" sz="2000" b="1" dirty="0" smtClean="0">
              <a:latin typeface="Calibri" pitchFamily="34" charset="0"/>
            </a:endParaRPr>
          </a:p>
          <a:p>
            <a:pPr algn="ctr" eaLnBrk="1" hangingPunct="1"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ПОЗИТИВНОЕ ОТНОШЕНИЕ К ЖИЗНИ</a:t>
            </a:r>
          </a:p>
          <a:p>
            <a:pPr eaLnBrk="1" hangingPunct="1">
              <a:buNone/>
              <a:defRPr/>
            </a:pPr>
            <a:endParaRPr lang="ru-RU" sz="2000" b="1" dirty="0" smtClean="0">
              <a:latin typeface="Calibri" pitchFamily="34" charset="0"/>
            </a:endParaRPr>
          </a:p>
          <a:p>
            <a:pPr eaLnBrk="1" hangingPunct="1">
              <a:defRPr/>
            </a:pPr>
            <a:r>
              <a:rPr lang="ru-RU" b="1" dirty="0" smtClean="0">
                <a:latin typeface="Calibri" pitchFamily="34" charset="0"/>
              </a:rPr>
              <a:t>Позитивно смотри на жизнь, люби жизнь и живи полной жизнью – развлекайся трудясь. </a:t>
            </a:r>
          </a:p>
          <a:p>
            <a:pPr eaLnBrk="1" hangingPunct="1">
              <a:defRPr/>
            </a:pPr>
            <a:r>
              <a:rPr lang="ru-RU" b="1" dirty="0" smtClean="0">
                <a:latin typeface="Calibri" pitchFamily="34" charset="0"/>
              </a:rPr>
              <a:t>Наслаждайся мгновением. </a:t>
            </a:r>
          </a:p>
          <a:p>
            <a:pPr eaLnBrk="1" hangingPunct="1">
              <a:defRPr/>
            </a:pPr>
            <a:r>
              <a:rPr lang="ru-RU" b="1" dirty="0" smtClean="0">
                <a:latin typeface="Calibri" pitchFamily="34" charset="0"/>
              </a:rPr>
              <a:t>Вноси свой вклад и помогай другим. </a:t>
            </a:r>
          </a:p>
          <a:p>
            <a:pPr eaLnBrk="1" hangingPunct="1">
              <a:defRPr/>
            </a:pPr>
            <a:r>
              <a:rPr lang="ru-RU" b="1" dirty="0" smtClean="0">
                <a:latin typeface="Calibri" pitchFamily="34" charset="0"/>
              </a:rPr>
              <a:t>Не вреди. </a:t>
            </a:r>
          </a:p>
          <a:p>
            <a:pPr eaLnBrk="1" hangingPunct="1">
              <a:defRPr/>
            </a:pPr>
            <a:r>
              <a:rPr lang="ru-RU" b="1" dirty="0" smtClean="0">
                <a:latin typeface="Calibri" pitchFamily="34" charset="0"/>
              </a:rPr>
              <a:t>Стремись изменить мир хотя бы в малом.</a:t>
            </a:r>
          </a:p>
          <a:p>
            <a:pPr eaLnBrk="1" hangingPunct="1">
              <a:defRPr/>
            </a:pPr>
            <a:r>
              <a:rPr lang="ru-RU" b="1" dirty="0" smtClean="0">
                <a:latin typeface="Calibri" pitchFamily="34" charset="0"/>
              </a:rPr>
              <a:t> Уходя, оставь мир лучшим, чем он был до тебя.</a:t>
            </a:r>
            <a:endParaRPr lang="en-US" b="1" dirty="0" smtClean="0">
              <a:latin typeface="Calibri" pitchFamily="34" charset="0"/>
            </a:endParaRPr>
          </a:p>
          <a:p>
            <a:pPr>
              <a:defRPr/>
            </a:pPr>
            <a:r>
              <a:rPr lang="ru-RU" b="1" dirty="0" smtClean="0">
                <a:latin typeface="Calibri" pitchFamily="34" charset="0"/>
              </a:rPr>
              <a:t>Никогда не сожалей о прошлом, смотри в будущее.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4F4F4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357</TotalTime>
  <Words>573</Words>
  <Application>Microsoft Office PowerPoint</Application>
  <PresentationFormat>Экран (4:3)</PresentationFormat>
  <Paragraphs>108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Открытая</vt:lpstr>
      <vt:lpstr>ЛИДЕРСТВО: искусство добиваться успеха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dqwe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olga</dc:creator>
  <cp:lastModifiedBy>manager</cp:lastModifiedBy>
  <cp:revision>27</cp:revision>
  <dcterms:created xsi:type="dcterms:W3CDTF">2010-11-15T11:14:09Z</dcterms:created>
  <dcterms:modified xsi:type="dcterms:W3CDTF">2011-09-05T15:38:46Z</dcterms:modified>
</cp:coreProperties>
</file>